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70" r:id="rId4"/>
    <p:sldId id="273" r:id="rId5"/>
    <p:sldId id="271" r:id="rId6"/>
    <p:sldId id="265" r:id="rId7"/>
    <p:sldId id="278" r:id="rId8"/>
    <p:sldId id="279" r:id="rId9"/>
    <p:sldId id="264" r:id="rId10"/>
    <p:sldId id="274" r:id="rId11"/>
    <p:sldId id="26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12" autoAdjust="0"/>
  </p:normalViewPr>
  <p:slideViewPr>
    <p:cSldViewPr snapToGrid="0">
      <p:cViewPr varScale="1">
        <p:scale>
          <a:sx n="78" d="100"/>
          <a:sy n="78" d="100"/>
        </p:scale>
        <p:origin x="180" y="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CEFD6-ED73-4A9B-B71F-6E1936CE5BCD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5FD57F-455E-4228-A35F-504928CBC2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2491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9EA1C-44AA-4FC3-92BD-19978BECACB4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3D73B-79C3-46A5-B04C-475FA9DF6C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037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3D73B-79C3-46A5-B04C-475FA9DF6C1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470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3D73B-79C3-46A5-B04C-475FA9DF6C1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088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F3D73B-79C3-46A5-B04C-475FA9DF6C1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6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DE337EE-1DDC-4612-9D24-EEE03BC7F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8C441D7-3C7C-447A-BBE1-5FA9C7B50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7225"/>
            <a:ext cx="10515600" cy="4351338"/>
          </a:xfrm>
        </p:spPr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  <a:lvl2pPr>
              <a:defRPr b="0">
                <a:solidFill>
                  <a:schemeClr val="accent1"/>
                </a:solidFill>
              </a:defRPr>
            </a:lvl2pPr>
            <a:lvl3pPr>
              <a:defRPr b="0">
                <a:solidFill>
                  <a:schemeClr val="accent1"/>
                </a:solidFill>
              </a:defRPr>
            </a:lvl3pPr>
            <a:lvl4pPr>
              <a:defRPr b="0">
                <a:solidFill>
                  <a:schemeClr val="accent1"/>
                </a:solidFill>
              </a:defRPr>
            </a:lvl4pPr>
            <a:lvl5pPr>
              <a:defRPr b="0"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D4DD3DF-47D2-4244-9792-12CE4D372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45E88ED-267A-406F-8814-D64DEA1F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95C3D36-61B4-4111-AC83-C3795B4BA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949CBE03-2ADF-450F-9675-03EC256F65AF}"/>
              </a:ext>
            </a:extLst>
          </p:cNvPr>
          <p:cNvSpPr/>
          <p:nvPr userDrawn="1"/>
        </p:nvSpPr>
        <p:spPr>
          <a:xfrm>
            <a:off x="11031794" y="-707923"/>
            <a:ext cx="1710812" cy="85540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45FEC3FF-D2E9-481A-ACBC-53AC48521444}"/>
              </a:ext>
            </a:extLst>
          </p:cNvPr>
          <p:cNvSpPr/>
          <p:nvPr userDrawn="1"/>
        </p:nvSpPr>
        <p:spPr>
          <a:xfrm rot="16200000">
            <a:off x="4231790" y="-2496651"/>
            <a:ext cx="90486" cy="85540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148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1344DC8E-DBB1-4521-B17B-AD7A7C576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BF991ED-D009-4F33-823F-3A146B799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F4A8B54-1575-4378-A084-65830E2A9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EA3AF89-A79E-4632-89EC-9A4B35359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842F16A-CC16-411F-AB10-DD5D1159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5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AA7987F-C5EA-438F-BD7E-8D303911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8000">
                <a:solidFill>
                  <a:schemeClr val="accent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55F1006-7188-498C-ABBF-80587A3CC3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7CAAA22-0748-44B2-95C1-E3606572E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0774E4D-3F92-4FAA-8349-F6D45C081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46F7DFC-34D2-47BD-A449-1F12C2DF5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41A6785-23BF-4FE0-B9C7-4E3C5F7F6B19}"/>
              </a:ext>
            </a:extLst>
          </p:cNvPr>
          <p:cNvSpPr/>
          <p:nvPr userDrawn="1"/>
        </p:nvSpPr>
        <p:spPr>
          <a:xfrm>
            <a:off x="8966200" y="-707923"/>
            <a:ext cx="3225800" cy="85540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B394F0B6-9856-44D2-9805-66B694DE2C26}"/>
              </a:ext>
            </a:extLst>
          </p:cNvPr>
          <p:cNvSpPr/>
          <p:nvPr userDrawn="1"/>
        </p:nvSpPr>
        <p:spPr>
          <a:xfrm>
            <a:off x="-368300" y="4686300"/>
            <a:ext cx="2578100" cy="25781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="" xmlns:a16="http://schemas.microsoft.com/office/drawing/2014/main" id="{70D0A806-BB3B-4E85-8C57-B9B390906F6A}"/>
              </a:ext>
            </a:extLst>
          </p:cNvPr>
          <p:cNvSpPr/>
          <p:nvPr userDrawn="1"/>
        </p:nvSpPr>
        <p:spPr>
          <a:xfrm>
            <a:off x="-187326" y="5659437"/>
            <a:ext cx="1381125" cy="1381125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FE49146E-E334-4E17-96BB-AEB6B0141397}"/>
              </a:ext>
            </a:extLst>
          </p:cNvPr>
          <p:cNvSpPr/>
          <p:nvPr userDrawn="1"/>
        </p:nvSpPr>
        <p:spPr>
          <a:xfrm>
            <a:off x="9118600" y="-555523"/>
            <a:ext cx="3225800" cy="85540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93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4A3671-D70D-4846-A00D-D451CC45D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978F876-D852-4E29-A439-4A96013AA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0F3E4988-A050-44F9-8CDD-B99FEE1FC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B29F515-61FC-4696-9DBE-C3EE88BBE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523E599-4964-4661-B895-F15D49D3C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444141B-6E20-42C1-A083-D0371C7F9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32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35B16F-47D8-43EB-9F03-B3ACD863D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3D8F048-D987-4AFF-A795-6F700E92B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BA324EF-75CB-4183-A85B-AD7BDD2D72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00D5C6B-EB08-465F-984C-82BB286441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2F6BF5B3-E575-4778-951F-B85DDAFB1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EF580A43-90A9-4F74-9CEA-78DC09149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082B72D-A421-4731-A1B3-4B3F7B150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E7E0AB1-8C34-4787-A417-D80244859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65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638900-AEB2-4230-9726-FC3E1A82B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5A991F4-A55E-4763-85B2-BCF817E0F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2418399-BB26-4B5F-AE06-073556FF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600C12F-25DD-409F-A773-01449550B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20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48D4BDE5-0371-459D-9B04-EC35D0797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82AD7312-632A-48EA-9CD9-4C1F9B3E5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1B9392F6-5A18-4C8F-94AC-EE4481D76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75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86902DB-6786-4EC8-841C-442CE7C53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2D0E0AD-9CDE-4B68-B397-28CF6A3BB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82FB86FE-73E5-4676-9540-C4530EC06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9BF0736-3C77-4656-9517-532D8B4FA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C669D685-6A52-4572-A0D6-C0059AC9E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3A8EB1A-AC6D-428E-B0D1-CF9A76227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84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FAB2F2F-88ED-4374-94A7-62F66BCDF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8E968185-D0D5-4204-98C8-EE5D53385A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41E72D50-BFF9-4173-ABD2-4EC13B94B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93727AD-9A27-4C72-9887-E950A1F38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EC7B91B-1762-407F-A127-DE1DCC62F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F9B9FBD-B522-4123-A0F9-BFF6E77F9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0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E666AC-8030-4AC8-BD2D-177E2E600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774D5522-45B7-4992-826F-6AF937AAF4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F30567A-7DA1-430D-84F6-D72751333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B5CFB-1053-4ABD-8AE7-93CBC6C0D1C1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318EBEF-8A21-4561-832D-24C58134F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00DEFF5-DC16-4E1D-99A4-EA87D703B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86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hyperlink" Target="https://presentation-creation.ru/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B38E9D2-AC3C-4712-9A37-752F16DB0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23DA045-D354-445D-BE18-3E16A1484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C148A85-0285-419E-9BCD-D8E30563A3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B5CFB-1053-4ABD-8AE7-93CBC6C0D1C1}" type="datetimeFigureOut">
              <a:rPr lang="ru-RU" smtClean="0"/>
              <a:t>07.04.2022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9AA4832-14D7-456F-8D8A-08F55C337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265C6DE-1236-408E-A547-97410DDD6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A1B2D-D15D-440D-8A9B-646BA581E9FF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2"/>
            <a:extLst>
              <a:ext uri="{FF2B5EF4-FFF2-40B4-BE49-F238E27FC236}">
                <a16:creationId xmlns="" xmlns:a16="http://schemas.microsoft.com/office/drawing/2014/main" id="{A3D3FC47-1965-4ADE-8DCB-5A97BFA1FA8D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3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package" Target="../embeddings/_________Microsoft_Word1.doc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A342B6-92C8-4F2C-9F6D-B8ACADD08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7901" y="1705233"/>
            <a:ext cx="11080064" cy="2780269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/>
              <a:t>Оценка качества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психолого-педагогических </a:t>
            </a:r>
            <a:r>
              <a:rPr lang="ru-RU" sz="4000" b="1" dirty="0"/>
              <a:t>условий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организации </a:t>
            </a:r>
            <a:r>
              <a:rPr lang="ru-RU" sz="4000" b="1" dirty="0"/>
              <a:t>образовательного процесса 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в </a:t>
            </a:r>
            <a:r>
              <a:rPr lang="ru-RU" sz="4000" b="1" dirty="0"/>
              <a:t>дошкольной образовательной организации </a:t>
            </a:r>
            <a:br>
              <a:rPr lang="ru-RU" sz="4000" b="1" dirty="0"/>
            </a:br>
            <a:r>
              <a:rPr lang="ru-RU" sz="4000" b="1" dirty="0"/>
              <a:t>на основе дидактических принципов обучения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501D56D-9332-4767-8E7D-C86E8677B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7901" y="622944"/>
            <a:ext cx="10515600" cy="798083"/>
          </a:xfrm>
        </p:spPr>
        <p:txBody>
          <a:bodyPr/>
          <a:lstStyle/>
          <a:p>
            <a:pPr algn="ctr"/>
            <a:r>
              <a:rPr lang="ru-RU" dirty="0"/>
              <a:t>Государственное бюджетное дошкольное образовательное учреждение детский сад №76 комбинированного вида Невского района Санкт-Петербурга</a:t>
            </a:r>
          </a:p>
        </p:txBody>
      </p:sp>
      <p:sp>
        <p:nvSpPr>
          <p:cNvPr id="5" name="Текст 3">
            <a:extLst>
              <a:ext uri="{FF2B5EF4-FFF2-40B4-BE49-F238E27FC236}">
                <a16:creationId xmlns="" xmlns:a16="http://schemas.microsoft.com/office/drawing/2014/main" id="{B501D56D-9332-4767-8E7D-C86E8677B307}"/>
              </a:ext>
            </a:extLst>
          </p:cNvPr>
          <p:cNvSpPr txBox="1">
            <a:spLocks/>
          </p:cNvSpPr>
          <p:nvPr/>
        </p:nvSpPr>
        <p:spPr>
          <a:xfrm>
            <a:off x="1542365" y="4618295"/>
            <a:ext cx="10515600" cy="116466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Олейник Ирина </a:t>
            </a:r>
            <a:r>
              <a:rPr lang="ru-RU" dirty="0" smtClean="0"/>
              <a:t>Евгеньевна, заведующий ГБДОУ</a:t>
            </a:r>
          </a:p>
          <a:p>
            <a:r>
              <a:rPr lang="ru-RU" dirty="0" smtClean="0"/>
              <a:t>Дьяченко </a:t>
            </a:r>
            <a:r>
              <a:rPr lang="ru-RU" dirty="0"/>
              <a:t>Оксана Леонидовна, </a:t>
            </a:r>
            <a:r>
              <a:rPr lang="ru-RU" dirty="0" smtClean="0"/>
              <a:t>заместитель заведующего по УВР</a:t>
            </a:r>
          </a:p>
          <a:p>
            <a:r>
              <a:rPr lang="ru-RU" dirty="0" err="1" smtClean="0"/>
              <a:t>Косарим</a:t>
            </a:r>
            <a:r>
              <a:rPr lang="ru-RU" dirty="0" smtClean="0"/>
              <a:t> </a:t>
            </a:r>
            <a:r>
              <a:rPr lang="ru-RU" dirty="0"/>
              <a:t>Елена </a:t>
            </a:r>
            <a:r>
              <a:rPr lang="ru-RU" dirty="0" smtClean="0"/>
              <a:t>Ивановна, педагог-психолог</a:t>
            </a:r>
            <a:endParaRPr lang="ru-RU" dirty="0"/>
          </a:p>
        </p:txBody>
      </p:sp>
      <p:sp>
        <p:nvSpPr>
          <p:cNvPr id="6" name="Текст 3">
            <a:extLst>
              <a:ext uri="{FF2B5EF4-FFF2-40B4-BE49-F238E27FC236}">
                <a16:creationId xmlns="" xmlns:a16="http://schemas.microsoft.com/office/drawing/2014/main" id="{B501D56D-9332-4767-8E7D-C86E8677B307}"/>
              </a:ext>
            </a:extLst>
          </p:cNvPr>
          <p:cNvSpPr txBox="1">
            <a:spLocks/>
          </p:cNvSpPr>
          <p:nvPr/>
        </p:nvSpPr>
        <p:spPr>
          <a:xfrm>
            <a:off x="3917092" y="5915756"/>
            <a:ext cx="4384419" cy="4109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/>
              <a:t>2021-2022 уч. год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93806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FEA663-ED93-415C-AE74-0ADE94E33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Отличительные особенности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9026BF4-A034-404D-AD35-7E4C7D7B757F}"/>
              </a:ext>
            </a:extLst>
          </p:cNvPr>
          <p:cNvSpPr/>
          <p:nvPr/>
        </p:nvSpPr>
        <p:spPr>
          <a:xfrm>
            <a:off x="644525" y="2828925"/>
            <a:ext cx="2886075" cy="3180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126C2D0C-4B22-445D-AD47-D1F785C3EC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4524" y="3267074"/>
            <a:ext cx="2809876" cy="2667001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Теория </a:t>
            </a:r>
            <a:r>
              <a:rPr lang="ru-RU" dirty="0">
                <a:solidFill>
                  <a:schemeClr val="bg1"/>
                </a:solidFill>
              </a:rPr>
              <a:t>дошкольной </a:t>
            </a:r>
            <a:r>
              <a:rPr lang="ru-RU" dirty="0" smtClean="0">
                <a:solidFill>
                  <a:schemeClr val="bg1"/>
                </a:solidFill>
              </a:rPr>
              <a:t>педагогики</a:t>
            </a:r>
            <a:endParaRPr lang="en-US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BB43B730-3D99-466E-BB4C-1D55530A8067}"/>
              </a:ext>
            </a:extLst>
          </p:cNvPr>
          <p:cNvSpPr/>
          <p:nvPr/>
        </p:nvSpPr>
        <p:spPr>
          <a:xfrm>
            <a:off x="1711325" y="2487623"/>
            <a:ext cx="733425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C57E85F-B8D6-4B95-ADE5-810EDE668FD0}"/>
              </a:ext>
            </a:extLst>
          </p:cNvPr>
          <p:cNvSpPr txBox="1"/>
          <p:nvPr/>
        </p:nvSpPr>
        <p:spPr>
          <a:xfrm>
            <a:off x="1711325" y="2487623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/>
                </a:solidFill>
              </a:rPr>
              <a:t>1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579748B-1286-4938-BCC6-0B51CC2876E6}"/>
              </a:ext>
            </a:extLst>
          </p:cNvPr>
          <p:cNvSpPr/>
          <p:nvPr/>
        </p:nvSpPr>
        <p:spPr>
          <a:xfrm>
            <a:off x="4017962" y="2828925"/>
            <a:ext cx="2886075" cy="31805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>
            <a:extLst>
              <a:ext uri="{FF2B5EF4-FFF2-40B4-BE49-F238E27FC236}">
                <a16:creationId xmlns="" xmlns:a16="http://schemas.microsoft.com/office/drawing/2014/main" id="{35FE64AD-A261-47C2-AC13-22BCF899EF9F}"/>
              </a:ext>
            </a:extLst>
          </p:cNvPr>
          <p:cNvSpPr txBox="1">
            <a:spLocks/>
          </p:cNvSpPr>
          <p:nvPr/>
        </p:nvSpPr>
        <p:spPr>
          <a:xfrm>
            <a:off x="4068764" y="3267074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bg1"/>
                </a:solidFill>
              </a:rPr>
              <a:t>Лёгкость</a:t>
            </a:r>
            <a:r>
              <a:rPr lang="ru-RU" dirty="0" smtClean="0">
                <a:solidFill>
                  <a:schemeClr val="bg1"/>
                </a:solidFill>
              </a:rPr>
              <a:t>               в </a:t>
            </a:r>
            <a:r>
              <a:rPr lang="ru-RU" dirty="0">
                <a:solidFill>
                  <a:schemeClr val="bg1"/>
                </a:solidFill>
              </a:rPr>
              <a:t>системе </a:t>
            </a:r>
            <a:r>
              <a:rPr lang="ru-RU" dirty="0" smtClean="0">
                <a:solidFill>
                  <a:schemeClr val="bg1"/>
                </a:solidFill>
              </a:rPr>
              <a:t>оценивания</a:t>
            </a:r>
            <a:endParaRPr lang="en-US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DC66C8AB-16F5-437B-9631-FA3568821788}"/>
              </a:ext>
            </a:extLst>
          </p:cNvPr>
          <p:cNvSpPr/>
          <p:nvPr/>
        </p:nvSpPr>
        <p:spPr>
          <a:xfrm>
            <a:off x="5084762" y="2487623"/>
            <a:ext cx="733425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F6D88AA-5360-45DB-97B7-B4F3FFD54231}"/>
              </a:ext>
            </a:extLst>
          </p:cNvPr>
          <p:cNvSpPr txBox="1"/>
          <p:nvPr/>
        </p:nvSpPr>
        <p:spPr>
          <a:xfrm>
            <a:off x="5084762" y="2487623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2</a:t>
            </a:r>
            <a:endParaRPr lang="ru-RU" sz="4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0198E3F1-E7EE-440E-AB40-FF7D82B8F184}"/>
              </a:ext>
            </a:extLst>
          </p:cNvPr>
          <p:cNvSpPr/>
          <p:nvPr/>
        </p:nvSpPr>
        <p:spPr>
          <a:xfrm>
            <a:off x="7442201" y="2828925"/>
            <a:ext cx="2886075" cy="31805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бъект 2">
            <a:extLst>
              <a:ext uri="{FF2B5EF4-FFF2-40B4-BE49-F238E27FC236}">
                <a16:creationId xmlns="" xmlns:a16="http://schemas.microsoft.com/office/drawing/2014/main" id="{EA0B4285-7792-45A3-8808-E7EBDBAF587E}"/>
              </a:ext>
            </a:extLst>
          </p:cNvPr>
          <p:cNvSpPr txBox="1">
            <a:spLocks/>
          </p:cNvSpPr>
          <p:nvPr/>
        </p:nvSpPr>
        <p:spPr>
          <a:xfrm>
            <a:off x="7480300" y="3342474"/>
            <a:ext cx="2809876" cy="266700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Удобство              в применении</a:t>
            </a:r>
            <a:endParaRPr lang="en-US" dirty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EDF6FA34-A26F-4B3B-948D-6228766FE097}"/>
              </a:ext>
            </a:extLst>
          </p:cNvPr>
          <p:cNvSpPr/>
          <p:nvPr/>
        </p:nvSpPr>
        <p:spPr>
          <a:xfrm>
            <a:off x="8509001" y="2487623"/>
            <a:ext cx="733425" cy="7334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C634AEC-CD67-403F-BE3B-9C0022AE00C0}"/>
              </a:ext>
            </a:extLst>
          </p:cNvPr>
          <p:cNvSpPr txBox="1"/>
          <p:nvPr/>
        </p:nvSpPr>
        <p:spPr>
          <a:xfrm>
            <a:off x="8509001" y="2487623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3</a:t>
            </a:r>
            <a:endParaRPr lang="ru-RU" sz="40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85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>
            <a:extLst>
              <a:ext uri="{FF2B5EF4-FFF2-40B4-BE49-F238E27FC236}">
                <a16:creationId xmlns="" xmlns:a16="http://schemas.microsoft.com/office/drawing/2014/main" id="{8ACC097E-7BAB-43B9-8156-DCDC262B60E8}"/>
              </a:ext>
            </a:extLst>
          </p:cNvPr>
          <p:cNvSpPr txBox="1">
            <a:spLocks/>
          </p:cNvSpPr>
          <p:nvPr/>
        </p:nvSpPr>
        <p:spPr>
          <a:xfrm>
            <a:off x="4059750" y="1693291"/>
            <a:ext cx="4432499" cy="11502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7200" b="1" dirty="0">
                <a:solidFill>
                  <a:schemeClr val="accent1"/>
                </a:solidFill>
              </a:rPr>
              <a:t>СПАСИБО</a:t>
            </a:r>
          </a:p>
        </p:txBody>
      </p:sp>
      <p:sp>
        <p:nvSpPr>
          <p:cNvPr id="9" name="Текст 11">
            <a:extLst>
              <a:ext uri="{FF2B5EF4-FFF2-40B4-BE49-F238E27FC236}">
                <a16:creationId xmlns="" xmlns:a16="http://schemas.microsoft.com/office/drawing/2014/main" id="{03786B14-5CC0-4EA9-AF09-F1882592DE7F}"/>
              </a:ext>
            </a:extLst>
          </p:cNvPr>
          <p:cNvSpPr txBox="1">
            <a:spLocks/>
          </p:cNvSpPr>
          <p:nvPr/>
        </p:nvSpPr>
        <p:spPr>
          <a:xfrm>
            <a:off x="2788498" y="3028119"/>
            <a:ext cx="6975002" cy="17057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solidFill>
                  <a:schemeClr val="accent1"/>
                </a:solidFill>
              </a:rPr>
              <a:t>. </a:t>
            </a:r>
            <a:endParaRPr lang="ru-RU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4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CC7DC2-12CF-4928-A4E4-8D979EA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Педагогические принципы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7E72134-208E-4A25-B10D-1D5493B35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деятельности;</a:t>
            </a:r>
          </a:p>
          <a:p>
            <a:r>
              <a:rPr lang="ru-RU" dirty="0"/>
              <a:t>п</a:t>
            </a:r>
            <a:r>
              <a:rPr lang="ru-RU" dirty="0" smtClean="0"/>
              <a:t>сихологической комфортности;</a:t>
            </a:r>
          </a:p>
          <a:p>
            <a:r>
              <a:rPr lang="ru-RU" dirty="0" smtClean="0"/>
              <a:t>минимакса;</a:t>
            </a:r>
          </a:p>
          <a:p>
            <a:r>
              <a:rPr lang="ru-RU" dirty="0" smtClean="0"/>
              <a:t>целостности;</a:t>
            </a:r>
          </a:p>
          <a:p>
            <a:r>
              <a:rPr lang="ru-RU" dirty="0" smtClean="0"/>
              <a:t>непрерывности;</a:t>
            </a:r>
          </a:p>
          <a:p>
            <a:r>
              <a:rPr lang="ru-RU" dirty="0" smtClean="0"/>
              <a:t>вариативности;</a:t>
            </a:r>
          </a:p>
          <a:p>
            <a:r>
              <a:rPr lang="ru-RU" dirty="0" smtClean="0"/>
              <a:t>творчества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9350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F928155-FDFF-4554-8139-61A19F300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Требования к принципам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95" y="1921436"/>
            <a:ext cx="10097029" cy="467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29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F928155-FDFF-4554-8139-61A19F300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Карта контроля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319757"/>
              </p:ext>
            </p:extLst>
          </p:nvPr>
        </p:nvGraphicFramePr>
        <p:xfrm>
          <a:off x="924697" y="1865207"/>
          <a:ext cx="9059562" cy="48003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Документ" r:id="rId4" imgW="5925852" imgH="3139880" progId="Word.Document.12">
                  <p:embed/>
                </p:oleObj>
              </mc:Choice>
              <mc:Fallback>
                <p:oleObj name="Документ" r:id="rId4" imgW="5925852" imgH="31398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4697" y="1865207"/>
                        <a:ext cx="9059562" cy="48003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7840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F928155-FDFF-4554-8139-61A19F300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Параметры оценивания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399398"/>
              </p:ext>
            </p:extLst>
          </p:nvPr>
        </p:nvGraphicFramePr>
        <p:xfrm>
          <a:off x="949409" y="2335429"/>
          <a:ext cx="9368482" cy="3101545"/>
        </p:xfrm>
        <a:graphic>
          <a:graphicData uri="http://schemas.openxmlformats.org/drawingml/2006/table">
            <a:tbl>
              <a:tblPr firstRow="1" firstCol="1" bandRow="1"/>
              <a:tblGrid>
                <a:gridCol w="4684241"/>
                <a:gridCol w="4684241"/>
              </a:tblGrid>
              <a:tr h="620309">
                <a:tc>
                  <a:txBody>
                    <a:bodyPr/>
                    <a:lstStyle/>
                    <a:p>
                      <a:pPr marR="511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baseline="0" dirty="0">
                          <a:solidFill>
                            <a:schemeClr val="bg1"/>
                          </a:solidFill>
                          <a:latin typeface="+mj-lt"/>
                          <a:ea typeface="+mj-ea"/>
                          <a:cs typeface="+mj-cs"/>
                        </a:rPr>
                        <a:t>Сумма баллов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marR="51117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baseline="0" dirty="0">
                          <a:solidFill>
                            <a:schemeClr val="bg1"/>
                          </a:solidFill>
                          <a:latin typeface="+mj-lt"/>
                          <a:ea typeface="+mj-ea"/>
                          <a:cs typeface="+mj-cs"/>
                        </a:rPr>
                        <a:t>Уровень соответствия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620309">
                <a:tc>
                  <a:txBody>
                    <a:bodyPr/>
                    <a:lstStyle/>
                    <a:p>
                      <a:pPr marR="512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33-36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R="512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высокий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620309">
                <a:tc>
                  <a:txBody>
                    <a:bodyPr/>
                    <a:lstStyle/>
                    <a:p>
                      <a:pPr marR="512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28-32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12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средний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309">
                <a:tc>
                  <a:txBody>
                    <a:bodyPr/>
                    <a:lstStyle/>
                    <a:p>
                      <a:pPr marR="512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24-27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R="512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удовлетворительный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</a:tr>
              <a:tr h="620309">
                <a:tc>
                  <a:txBody>
                    <a:bodyPr/>
                    <a:lstStyle/>
                    <a:p>
                      <a:pPr marR="512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23 и менее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51244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3200" b="1" kern="1200" dirty="0">
                          <a:solidFill>
                            <a:schemeClr val="accent1"/>
                          </a:solidFill>
                          <a:latin typeface="+mj-lt"/>
                          <a:ea typeface="+mj-ea"/>
                          <a:cs typeface="+mj-cs"/>
                        </a:rPr>
                        <a:t>неудовлетворительный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76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F80000-B4CA-44C9-9BD3-0DED70B89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Целевая аудитория</a:t>
            </a:r>
            <a:endParaRPr lang="ru-RU" dirty="0"/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0A421061-5800-4F58-A446-54424ED927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4703" y="2159984"/>
            <a:ext cx="4398346" cy="3952875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Для педагогов ДОУ </a:t>
            </a:r>
            <a:r>
              <a:rPr lang="ru-RU" dirty="0" smtClean="0"/>
              <a:t>(воспитателей, учителей-логопедов, учителей-дефектологов, музыкальных руководителей и т.д.);</a:t>
            </a:r>
          </a:p>
          <a:p>
            <a:pPr lvl="0"/>
            <a:r>
              <a:rPr lang="ru-RU" b="1" dirty="0" smtClean="0"/>
              <a:t>Для администрации ДОУ.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DF37179-30C9-47D5-A54B-F5E5766F65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250882" y="2159985"/>
            <a:ext cx="3952875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2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F80000-B4CA-44C9-9BD3-0DED70B89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Досуговое мероприятие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77" y="2073844"/>
            <a:ext cx="4800000" cy="36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751" y="2073844"/>
            <a:ext cx="48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589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F80000-B4CA-44C9-9BD3-0DED70B89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Досуговое мероприятие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5446" t="19737"/>
          <a:stretch/>
        </p:blipFill>
        <p:spPr>
          <a:xfrm>
            <a:off x="424070" y="1952367"/>
            <a:ext cx="5117335" cy="36432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962" y="1952367"/>
            <a:ext cx="48000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89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7FEA663-ED93-415C-AE74-0ADE94E33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Чем интересна методика?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1371649" y="2334075"/>
            <a:ext cx="3600000" cy="3600000"/>
          </a:xfrm>
          <a:prstGeom prst="ellipse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1"/>
                </a:solidFill>
              </a:rPr>
              <a:t>теория</a:t>
            </a:r>
            <a:endParaRPr lang="ru-RU" sz="4400" dirty="0"/>
          </a:p>
        </p:txBody>
      </p:sp>
      <p:sp>
        <p:nvSpPr>
          <p:cNvPr id="6" name="Овал 5"/>
          <p:cNvSpPr/>
          <p:nvPr/>
        </p:nvSpPr>
        <p:spPr>
          <a:xfrm>
            <a:off x="4296000" y="2334075"/>
            <a:ext cx="3600000" cy="3600000"/>
          </a:xfrm>
          <a:prstGeom prst="ellipse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accent2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1"/>
                </a:solidFill>
              </a:rPr>
              <a:t>практика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05412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128</Words>
  <Application>Microsoft Office PowerPoint</Application>
  <PresentationFormat>Широкоэкранный</PresentationFormat>
  <Paragraphs>50</Paragraphs>
  <Slides>11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Документ</vt:lpstr>
      <vt:lpstr>Оценка качества  психолого-педагогических условий  организации образовательного процесса  в дошкольной образовательной организации  на основе дидактических принципов обучения</vt:lpstr>
      <vt:lpstr>Педагогические принципы</vt:lpstr>
      <vt:lpstr>Требования к принципам</vt:lpstr>
      <vt:lpstr>Карта контроля</vt:lpstr>
      <vt:lpstr>Параметры оценивания</vt:lpstr>
      <vt:lpstr>Целевая аудитория</vt:lpstr>
      <vt:lpstr>Досуговое мероприятие</vt:lpstr>
      <vt:lpstr>Досуговое мероприятие</vt:lpstr>
      <vt:lpstr>Чем интересна методика?</vt:lpstr>
      <vt:lpstr>Отличительные особенности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Минимализм</dc:title>
  <dc:creator>User Obstinate</dc:creator>
  <cp:lastModifiedBy>RePack by Diakov</cp:lastModifiedBy>
  <cp:revision>22</cp:revision>
  <dcterms:created xsi:type="dcterms:W3CDTF">2021-05-04T06:37:33Z</dcterms:created>
  <dcterms:modified xsi:type="dcterms:W3CDTF">2022-04-07T19:23:39Z</dcterms:modified>
</cp:coreProperties>
</file>